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sldIdLst>
    <p:sldId id="257" r:id="rId3"/>
    <p:sldId id="259" r:id="rId4"/>
    <p:sldId id="260" r:id="rId5"/>
    <p:sldId id="261" r:id="rId6"/>
    <p:sldId id="278" r:id="rId7"/>
    <p:sldId id="262" r:id="rId8"/>
    <p:sldId id="270" r:id="rId9"/>
    <p:sldId id="273" r:id="rId10"/>
    <p:sldId id="279" r:id="rId11"/>
    <p:sldId id="280" r:id="rId12"/>
    <p:sldId id="281" r:id="rId13"/>
    <p:sldId id="282" r:id="rId14"/>
    <p:sldId id="283" r:id="rId15"/>
    <p:sldId id="284" r:id="rId16"/>
    <p:sldId id="274" r:id="rId17"/>
    <p:sldId id="275" r:id="rId18"/>
    <p:sldId id="277" r:id="rId1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204A6B-BF02-4265-AE57-0D959AC16702}" type="datetimeFigureOut">
              <a:rPr lang="sl-SI"/>
              <a:pPr/>
              <a:t>20.6.2013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1F2D3-4B54-4A52-AF42-51A5E017DEED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8599" y="3240000"/>
            <a:ext cx="3312000" cy="262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971550" y="3240088"/>
            <a:ext cx="3313113" cy="2627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>
          <a:xfrm>
            <a:off x="1008063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A9DF05FA-FC94-416D-8C96-F4399B3C65FE}" type="datetimeFigureOut">
              <a:rPr lang="sl-SI"/>
              <a:pPr/>
              <a:t>20.6.2013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3F7FBCFD-87EA-4D8B-BF32-228316CB4037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4A889A-6E70-4EC3-89D7-CBD001176309}" type="datetimeFigureOut">
              <a:rPr lang="sl-SI"/>
              <a:pPr/>
              <a:t>20.6.2013</a:t>
            </a:fld>
            <a:endParaRPr lang="sl-SI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A78AD-A8AA-4ED8-A03D-B64C94C8C7D2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95826-2CD5-48FC-8E7C-33063ECDDB6F}" type="datetimeFigureOut">
              <a:rPr lang="sl-SI" smtClean="0"/>
              <a:pPr/>
              <a:t>20.6.2013</a:t>
            </a:fld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AF189-BC4C-4BE4-8A3F-198C84D6C828}" type="slidenum">
              <a:rPr lang="sl-SI" smtClean="0"/>
              <a:pPr/>
              <a:t>‹#›</a:t>
            </a:fld>
            <a:endParaRPr lang="sl-SI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08063" y="6356350"/>
            <a:ext cx="1939925" cy="365125"/>
          </a:xfrm>
        </p:spPr>
        <p:txBody>
          <a:bodyPr/>
          <a:lstStyle>
            <a:lvl1pPr>
              <a:defRPr/>
            </a:lvl1pPr>
          </a:lstStyle>
          <a:p>
            <a:fld id="{379208DF-3C4B-4284-AE2C-6F3408E4FA80}" type="datetimeFigureOut">
              <a:rPr lang="sl-SI"/>
              <a:pPr/>
              <a:t>20.6.2013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E9E6A-03A1-471D-9011-2DDBC42AAC74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7999" y="1440000"/>
            <a:ext cx="7139407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7999" y="2880000"/>
            <a:ext cx="7139407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770D45-0994-4A3D-A504-D4CB18AFD871}" type="datetimeFigureOut">
              <a:rPr lang="sl-SI"/>
              <a:pPr/>
              <a:t>20.6.2013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A8910-71C5-47B7-8A72-41A1FC3A28BF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13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971425" y="3240088"/>
            <a:ext cx="7201025" cy="2627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A65C4EFF-FCE5-4494-9939-F30BD19EBBC5}" type="datetimeFigureOut">
              <a:rPr lang="sl-SI"/>
              <a:pPr/>
              <a:t>20.6.2013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D9F6346-FAFF-4FEA-A415-B8D6722B1456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2000" y="3240000"/>
            <a:ext cx="7200000" cy="2628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021AB0-2435-47C8-BB53-C3CE62928B42}" type="datetimeFigureOut">
              <a:rPr lang="sl-SI"/>
              <a:pPr/>
              <a:t>20.6.2013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B364D-5C31-41BD-83A7-783B1960922B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971550" y="3240088"/>
            <a:ext cx="3313113" cy="26273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14"/>
          </p:nvPr>
        </p:nvSpPr>
        <p:spPr>
          <a:xfrm>
            <a:off x="4848225" y="3240088"/>
            <a:ext cx="3312000" cy="2627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>
          <a:xfrm>
            <a:off x="1008063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417024B6-36FA-423F-8C56-EA826BA95919}" type="datetimeFigureOut">
              <a:rPr lang="sl-SI"/>
              <a:pPr/>
              <a:t>20.6.2013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3B5B869A-0BBA-4BF8-AF2D-7CF4C7082FB3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2000" y="3240000"/>
            <a:ext cx="3312000" cy="262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8599" y="3240000"/>
            <a:ext cx="3312000" cy="262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sl-S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08063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58309C7D-3DAE-44CB-BC18-636EF78E0C9D}" type="datetimeFigureOut">
              <a:rPr lang="sl-SI"/>
              <a:pPr/>
              <a:t>20.6.2013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654C32-C35C-4E62-8037-AF199340B64D}" type="slidenum">
              <a:rPr lang="sl-SI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wmf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2.wmf"/><Relationship Id="rId4" Type="http://schemas.openxmlformats.org/officeDocument/2006/relationships/slideLayout" Target="../slideLayouts/slideLayout7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Z:\JAVNA UPRAVA 2010\Si CGP\CGP_prirocnik_WEB\OUT\05 Medijsko promocijski elementi\11 PPT predstavitev\untitled folder\ozadje-01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68313" y="19891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56BB1F39-49C7-418E-A9CC-FA5062315697}" type="datetimeFigureOut">
              <a:rPr lang="sl-SI"/>
              <a:pPr/>
              <a:t>20.6.2013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CD63A04E-0FF8-4420-99E8-848C9E86FED8}" type="slidenum">
              <a:rPr lang="sl-SI"/>
              <a:pPr/>
              <a:t>‹#›</a:t>
            </a:fld>
            <a:endParaRPr lang="sl-SI"/>
          </a:p>
        </p:txBody>
      </p:sp>
      <p:sp>
        <p:nvSpPr>
          <p:cNvPr id="8" name="TextBox 7"/>
          <p:cNvSpPr txBox="1"/>
          <p:nvPr/>
        </p:nvSpPr>
        <p:spPr>
          <a:xfrm>
            <a:off x="962025" y="708025"/>
            <a:ext cx="1665288" cy="30797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lnSpc>
                <a:spcPts val="838"/>
              </a:lnSpc>
            </a:pPr>
            <a:r>
              <a:rPr lang="en-US" sz="700">
                <a:latin typeface="Republika" pitchFamily="2" charset="-18"/>
                <a:ea typeface="Republika" pitchFamily="2" charset="-18"/>
                <a:cs typeface="Republika" pitchFamily="2" charset="-18"/>
              </a:rPr>
              <a:t>REPUBLIKA SLOVENIJA</a:t>
            </a:r>
          </a:p>
          <a:p>
            <a:pPr>
              <a:lnSpc>
                <a:spcPts val="838"/>
              </a:lnSpc>
            </a:pPr>
            <a:r>
              <a:rPr lang="en-US" sz="700" b="1">
                <a:latin typeface="Republika" pitchFamily="2" charset="-18"/>
                <a:ea typeface="Republika" pitchFamily="2" charset="-18"/>
                <a:cs typeface="Republika" pitchFamily="2" charset="-18"/>
              </a:rPr>
              <a:t>MINISTRSTVO ZA </a:t>
            </a:r>
            <a:r>
              <a:rPr lang="sl-SI" sz="700" b="1">
                <a:latin typeface="Republika" pitchFamily="2" charset="-18"/>
                <a:ea typeface="Republika" pitchFamily="2" charset="-18"/>
                <a:cs typeface="Republika" pitchFamily="2" charset="-18"/>
              </a:rPr>
              <a:t>DELO, DRUŽINO, SOCIALNE ZADEVE IN ENAKE MOŽNOSTI</a:t>
            </a:r>
            <a:endParaRPr lang="en-US" sz="700" b="1">
              <a:latin typeface="Republika" pitchFamily="2" charset="-18"/>
              <a:ea typeface="Republika" pitchFamily="2" charset="-18"/>
              <a:cs typeface="Republika" pitchFamily="2" charset="-18"/>
            </a:endParaRPr>
          </a:p>
        </p:txBody>
      </p:sp>
      <p:pic>
        <p:nvPicPr>
          <p:cNvPr id="1032" name="Picture 8" descr="grb moder za 10 pt.wm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8" r:id="rId2"/>
    <p:sldLayoutId id="2147483699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971550" y="1547813"/>
            <a:ext cx="72009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sl-SI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71550" y="3240088"/>
            <a:ext cx="7200900" cy="262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1550" y="6356350"/>
            <a:ext cx="15827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BABABA"/>
                </a:solidFill>
              </a:defRPr>
            </a:lvl1pPr>
          </a:lstStyle>
          <a:p>
            <a:fld id="{D2D2071E-0E09-4F50-8A47-05A6E06E2041}" type="datetimeFigureOut">
              <a:rPr lang="sl-SI"/>
              <a:pPr/>
              <a:t>20.6.2013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ABABA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6081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ABABA"/>
                </a:solidFill>
              </a:defRPr>
            </a:lvl1pPr>
          </a:lstStyle>
          <a:p>
            <a:fld id="{5AF615A8-5B45-4446-8548-F888C03D4BE6}" type="slidenum">
              <a:rPr lang="sl-SI"/>
              <a:pPr/>
              <a:t>‹#›</a:t>
            </a:fld>
            <a:endParaRPr lang="sl-SI"/>
          </a:p>
        </p:txBody>
      </p:sp>
      <p:sp>
        <p:nvSpPr>
          <p:cNvPr id="9" name="TextBox 8"/>
          <p:cNvSpPr txBox="1"/>
          <p:nvPr/>
        </p:nvSpPr>
        <p:spPr>
          <a:xfrm>
            <a:off x="962025" y="708025"/>
            <a:ext cx="1665288" cy="30797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lnSpc>
                <a:spcPts val="838"/>
              </a:lnSpc>
            </a:pPr>
            <a:r>
              <a:rPr lang="en-US" sz="700">
                <a:solidFill>
                  <a:schemeClr val="tx2"/>
                </a:solidFill>
                <a:latin typeface="Republika" pitchFamily="2" charset="-18"/>
                <a:ea typeface="Republika" pitchFamily="2" charset="-18"/>
                <a:cs typeface="Republika" pitchFamily="2" charset="-18"/>
              </a:rPr>
              <a:t>REPUBLIKA SLOVENIJA</a:t>
            </a:r>
          </a:p>
          <a:p>
            <a:pPr>
              <a:lnSpc>
                <a:spcPts val="838"/>
              </a:lnSpc>
            </a:pPr>
            <a:r>
              <a:rPr lang="en-US" sz="700" b="1">
                <a:solidFill>
                  <a:schemeClr val="tx2"/>
                </a:solidFill>
                <a:latin typeface="Republika" pitchFamily="2" charset="-18"/>
                <a:ea typeface="Republika" pitchFamily="2" charset="-18"/>
                <a:cs typeface="Republika" pitchFamily="2" charset="-18"/>
              </a:rPr>
              <a:t>MINISTRSTVO ZA </a:t>
            </a:r>
            <a:r>
              <a:rPr lang="sl-SI" sz="700" b="1">
                <a:solidFill>
                  <a:schemeClr val="tx2"/>
                </a:solidFill>
                <a:latin typeface="Republika" pitchFamily="2" charset="-18"/>
                <a:ea typeface="Republika" pitchFamily="2" charset="-18"/>
                <a:cs typeface="Republika" pitchFamily="2" charset="-18"/>
              </a:rPr>
              <a:t>DELO, DRUŽINO,  SOCIALNE ZADEVE IN ENAKE MOŽNOSTI</a:t>
            </a:r>
            <a:endParaRPr lang="en-US" sz="700" b="1">
              <a:solidFill>
                <a:schemeClr val="tx2"/>
              </a:solidFill>
              <a:latin typeface="Republika" pitchFamily="2" charset="-18"/>
              <a:ea typeface="Republika" pitchFamily="2" charset="-18"/>
              <a:cs typeface="Republika" pitchFamily="2" charset="-18"/>
            </a:endParaRPr>
          </a:p>
        </p:txBody>
      </p:sp>
      <p:pic>
        <p:nvPicPr>
          <p:cNvPr id="2056" name="Picture 9" descr="grb moder za 10 pt.wmf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0" r:id="rId2"/>
    <p:sldLayoutId id="2147483691" r:id="rId3"/>
    <p:sldLayoutId id="2147483692" r:id="rId4"/>
    <p:sldLayoutId id="2147483695" r:id="rId5"/>
    <p:sldLayoutId id="2147483696" r:id="rId6"/>
    <p:sldLayoutId id="2147483697" r:id="rId7"/>
    <p:sldLayoutId id="2147483693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971550" y="1571612"/>
            <a:ext cx="72009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 sz="2800" dirty="0" smtClean="0"/>
              <a:t>Reforma trga dela</a:t>
            </a:r>
          </a:p>
          <a:p>
            <a:pPr algn="ctr">
              <a:spcBef>
                <a:spcPct val="50000"/>
              </a:spcBef>
            </a:pPr>
            <a:endParaRPr lang="sl-SI" sz="2800" b="1" dirty="0">
              <a:solidFill>
                <a:srgbClr val="00529F"/>
              </a:solidFill>
            </a:endParaRPr>
          </a:p>
        </p:txBody>
      </p:sp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971550" y="3786190"/>
            <a:ext cx="72009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Aft>
                <a:spcPts val="600"/>
              </a:spcAft>
              <a:buClr>
                <a:schemeClr val="bg2"/>
              </a:buClr>
              <a:buFont typeface="Wingdings" pitchFamily="2" charset="2"/>
              <a:buNone/>
            </a:pPr>
            <a:r>
              <a:rPr lang="sl-SI" sz="2000" dirty="0" smtClean="0"/>
              <a:t>Peter Pogačar, generalni direktor</a:t>
            </a:r>
            <a:endParaRPr lang="sl-SI" sz="2000" dirty="0"/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971550" y="5229225"/>
            <a:ext cx="7200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sl-SI"/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971550" y="5589588"/>
            <a:ext cx="7200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400" dirty="0"/>
              <a:t>Ljubljana, </a:t>
            </a:r>
            <a:r>
              <a:rPr lang="sl-SI" sz="1400" dirty="0" smtClean="0"/>
              <a:t>JUNIJ 2013</a:t>
            </a:r>
            <a:endParaRPr lang="sl-SI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412875"/>
            <a:ext cx="7200900" cy="45116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sl-SI" sz="2000" b="1" smtClean="0">
                <a:solidFill>
                  <a:srgbClr val="00529F"/>
                </a:solidFill>
              </a:rPr>
              <a:t>VELJAVNA UREDITEV</a:t>
            </a:r>
            <a:endParaRPr lang="sl-SI" sz="2000" smtClean="0">
              <a:solidFill>
                <a:srgbClr val="00529F"/>
              </a:solidFill>
            </a:endParaRP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chemeClr val="bg2"/>
              </a:buClr>
              <a:buFontTx/>
              <a:buNone/>
            </a:pPr>
            <a:endParaRPr lang="sl-SI" sz="2000" b="1" smtClean="0"/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chemeClr val="bg2"/>
              </a:buClr>
              <a:buFontTx/>
              <a:buNone/>
            </a:pPr>
            <a:endParaRPr lang="sl-SI" sz="2000" b="1" smtClean="0"/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chemeClr val="bg2"/>
              </a:buClr>
              <a:buFontTx/>
              <a:buAutoNum type="arabicPeriod"/>
            </a:pPr>
            <a:r>
              <a:rPr lang="sl-SI" sz="1400" b="1" smtClean="0"/>
              <a:t>ZDR – obvezna vključitev (izjeme?)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chemeClr val="bg2"/>
              </a:buClr>
              <a:buFontTx/>
              <a:buAutoNum type="arabicPeriod"/>
            </a:pPr>
            <a:endParaRPr lang="sl-SI" sz="1400" b="1" smtClean="0"/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chemeClr val="bg2"/>
              </a:buClr>
              <a:buFontTx/>
              <a:buNone/>
            </a:pPr>
            <a:endParaRPr lang="sl-SI" sz="1400" b="1" smtClean="0"/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sl-SI" sz="1400" b="1" smtClean="0"/>
              <a:t>2.	Upravičenost do odpravnine</a:t>
            </a:r>
          </a:p>
          <a:p>
            <a:pPr eaLnBrk="1" hangingPunct="1">
              <a:lnSpc>
                <a:spcPct val="130000"/>
              </a:lnSpc>
            </a:pPr>
            <a:r>
              <a:rPr lang="sl-SI" sz="1400" smtClean="0"/>
              <a:t>REDNA ODPOVED POGODBE O ZAPOSLITVI S STRANI DELODAJALCA (razen v primeru krivdnega razloga),</a:t>
            </a:r>
          </a:p>
          <a:p>
            <a:pPr eaLnBrk="1" hangingPunct="1">
              <a:lnSpc>
                <a:spcPct val="130000"/>
              </a:lnSpc>
            </a:pPr>
            <a:r>
              <a:rPr lang="sl-SI" sz="1400" smtClean="0"/>
              <a:t>IZREDNA ODPOVED POGODBE O ZAPOSLITVI S STRANI DELAVCA</a:t>
            </a:r>
            <a:endParaRPr lang="sl-SI" sz="1400" smtClean="0">
              <a:solidFill>
                <a:srgbClr val="000000"/>
              </a:solidFill>
            </a:endParaRPr>
          </a:p>
          <a:p>
            <a:pPr>
              <a:lnSpc>
                <a:spcPct val="130000"/>
              </a:lnSpc>
            </a:pPr>
            <a:r>
              <a:rPr lang="sl-SI" sz="1400" smtClean="0"/>
              <a:t>ODPOVEDI POGODBE S STRANI DELAVCA V PRIMERU POSLABŠANJA PRAVIC PRI PRENOSU PODJETJA</a:t>
            </a:r>
          </a:p>
          <a:p>
            <a:pPr>
              <a:lnSpc>
                <a:spcPct val="130000"/>
              </a:lnSpc>
            </a:pPr>
            <a:r>
              <a:rPr lang="sl-SI" sz="1400" smtClean="0"/>
              <a:t>ENO LETO ZAPOSLITVE</a:t>
            </a:r>
          </a:p>
          <a:p>
            <a:pPr>
              <a:lnSpc>
                <a:spcPct val="130000"/>
              </a:lnSpc>
            </a:pPr>
            <a:r>
              <a:rPr lang="sl-SI" sz="1400" smtClean="0"/>
              <a:t>ODPRAVNINA OB UPOKOJITVI (2 povprečni plači)</a:t>
            </a:r>
          </a:p>
          <a:p>
            <a:pPr>
              <a:lnSpc>
                <a:spcPct val="130000"/>
              </a:lnSpc>
              <a:buFontTx/>
              <a:buNone/>
            </a:pPr>
            <a:endParaRPr lang="sl-SI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Ograda vsebine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60000"/>
              </a:lnSpc>
              <a:spcBef>
                <a:spcPct val="0"/>
              </a:spcBef>
              <a:buFontTx/>
              <a:buNone/>
            </a:pPr>
            <a:r>
              <a:rPr lang="sl-SI" sz="2000" b="1" dirty="0" smtClean="0">
                <a:solidFill>
                  <a:srgbClr val="00529F"/>
                </a:solidFill>
              </a:rPr>
              <a:t>VELJAVNA UREDITEV</a:t>
            </a:r>
            <a:endParaRPr lang="sl-SI" sz="2000" dirty="0" smtClean="0">
              <a:solidFill>
                <a:srgbClr val="00529F"/>
              </a:solidFill>
            </a:endParaRPr>
          </a:p>
          <a:p>
            <a:pPr eaLnBrk="1" hangingPunct="1">
              <a:lnSpc>
                <a:spcPct val="160000"/>
              </a:lnSpc>
              <a:spcBef>
                <a:spcPct val="0"/>
              </a:spcBef>
              <a:buClr>
                <a:schemeClr val="bg2"/>
              </a:buClr>
              <a:buFontTx/>
              <a:buNone/>
            </a:pPr>
            <a:endParaRPr lang="sl-SI" sz="1400" b="1" dirty="0" smtClean="0"/>
          </a:p>
          <a:p>
            <a:pPr eaLnBrk="1" hangingPunct="1">
              <a:lnSpc>
                <a:spcPct val="160000"/>
              </a:lnSpc>
              <a:spcBef>
                <a:spcPct val="0"/>
              </a:spcBef>
              <a:buClr>
                <a:schemeClr val="bg2"/>
              </a:buClr>
              <a:buFontTx/>
              <a:buNone/>
            </a:pPr>
            <a:endParaRPr lang="sl-SI" sz="1400" b="1" dirty="0" smtClean="0"/>
          </a:p>
          <a:p>
            <a:pPr>
              <a:lnSpc>
                <a:spcPct val="160000"/>
              </a:lnSpc>
              <a:buFontTx/>
              <a:buAutoNum type="arabicPeriod" startAt="3"/>
            </a:pPr>
            <a:r>
              <a:rPr lang="sl-SI" sz="1400" b="1" dirty="0" smtClean="0"/>
              <a:t>Višina odpravnine in financiranje</a:t>
            </a:r>
          </a:p>
          <a:p>
            <a:pPr>
              <a:lnSpc>
                <a:spcPct val="160000"/>
              </a:lnSpc>
            </a:pPr>
            <a:r>
              <a:rPr lang="sl-SI" sz="1400" dirty="0" smtClean="0"/>
              <a:t>Odvisna od plače in trajanja zaposlitve pri delodajalcu</a:t>
            </a:r>
          </a:p>
          <a:p>
            <a:pPr>
              <a:lnSpc>
                <a:spcPct val="160000"/>
              </a:lnSpc>
            </a:pPr>
            <a:r>
              <a:rPr lang="sl-SI" sz="1400" dirty="0" smtClean="0"/>
              <a:t>SISTEM VNAPREJ DOLOČENIH PRAVIC - osnova za izračun je povprečna mesečna plača, ki jo je prejel delavec ali ki bi jo prejel delavec, če bi delal, v zadnjih treh mesecih pred odpovedjo</a:t>
            </a:r>
          </a:p>
          <a:p>
            <a:pPr>
              <a:lnSpc>
                <a:spcPct val="160000"/>
              </a:lnSpc>
            </a:pPr>
            <a:endParaRPr lang="sl-SI" sz="1400" dirty="0" smtClean="0"/>
          </a:p>
          <a:p>
            <a:pPr eaLnBrk="1" hangingPunct="1">
              <a:lnSpc>
                <a:spcPct val="160000"/>
              </a:lnSpc>
              <a:spcBef>
                <a:spcPct val="0"/>
              </a:spcBef>
              <a:buClr>
                <a:schemeClr val="bg2"/>
              </a:buClr>
              <a:buFontTx/>
              <a:buAutoNum type="arabicPeriod" startAt="4"/>
            </a:pPr>
            <a:r>
              <a:rPr lang="sl-SI" sz="1400" b="1" dirty="0" smtClean="0"/>
              <a:t>Viri financiranja</a:t>
            </a:r>
          </a:p>
          <a:p>
            <a:pPr eaLnBrk="1" hangingPunct="1">
              <a:lnSpc>
                <a:spcPct val="160000"/>
              </a:lnSpc>
              <a:spcBef>
                <a:spcPct val="0"/>
              </a:spcBef>
              <a:buClr>
                <a:schemeClr val="bg2"/>
              </a:buClr>
            </a:pPr>
            <a:r>
              <a:rPr lang="sl-SI" sz="1400" dirty="0" smtClean="0"/>
              <a:t>DELODAJALCI</a:t>
            </a:r>
          </a:p>
          <a:p>
            <a:pPr eaLnBrk="1" hangingPunct="1">
              <a:lnSpc>
                <a:spcPct val="160000"/>
              </a:lnSpc>
              <a:spcBef>
                <a:spcPct val="0"/>
              </a:spcBef>
              <a:buClr>
                <a:schemeClr val="folHlink"/>
              </a:buClr>
            </a:pPr>
            <a:r>
              <a:rPr lang="sl-SI" sz="1400" dirty="0" smtClean="0"/>
              <a:t>DRŽAVA (Jamstveni sklad – </a:t>
            </a:r>
            <a:r>
              <a:rPr lang="sl-SI" sz="1400" dirty="0" err="1" smtClean="0"/>
              <a:t>max</a:t>
            </a:r>
            <a:r>
              <a:rPr lang="sl-SI" sz="1400" dirty="0" smtClean="0"/>
              <a:t>. ena minimalna plača, davčne ugodnosti)</a:t>
            </a:r>
            <a:endParaRPr lang="sl-SI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557338"/>
            <a:ext cx="7200900" cy="45116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5600" indent="-355600"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sl-SI" sz="2000" b="1" dirty="0" smtClean="0">
                <a:solidFill>
                  <a:srgbClr val="00529F"/>
                </a:solidFill>
              </a:rPr>
              <a:t>SLABOSTI VELJAVNE UREDITVE</a:t>
            </a:r>
            <a:endParaRPr lang="sl-SI" sz="2000" dirty="0" smtClean="0">
              <a:solidFill>
                <a:srgbClr val="00529F"/>
              </a:solidFill>
            </a:endParaRPr>
          </a:p>
          <a:p>
            <a:pPr marL="355600" indent="-355600" eaLnBrk="1" hangingPunct="1">
              <a:lnSpc>
                <a:spcPct val="130000"/>
              </a:lnSpc>
              <a:spcBef>
                <a:spcPct val="0"/>
              </a:spcBef>
              <a:buClr>
                <a:schemeClr val="bg2"/>
              </a:buClr>
              <a:buFontTx/>
              <a:buNone/>
            </a:pPr>
            <a:endParaRPr lang="sl-SI" sz="2000" b="1" dirty="0" smtClean="0"/>
          </a:p>
          <a:p>
            <a:pPr marL="355600" indent="-355600" eaLnBrk="1" hangingPunct="1">
              <a:lnSpc>
                <a:spcPct val="130000"/>
              </a:lnSpc>
              <a:spcBef>
                <a:spcPct val="0"/>
              </a:spcBef>
              <a:buClr>
                <a:schemeClr val="bg2"/>
              </a:buClr>
              <a:buFontTx/>
              <a:buNone/>
            </a:pPr>
            <a:endParaRPr lang="sl-SI" sz="2000" b="1" dirty="0" smtClean="0"/>
          </a:p>
          <a:p>
            <a:pPr marL="355600" indent="-355600" eaLnBrk="1" hangingPunct="1">
              <a:lnSpc>
                <a:spcPct val="130000"/>
              </a:lnSpc>
              <a:spcBef>
                <a:spcPct val="0"/>
              </a:spcBef>
              <a:buClr>
                <a:schemeClr val="bg2"/>
              </a:buClr>
              <a:buFontTx/>
              <a:buAutoNum type="arabicPeriod"/>
            </a:pPr>
            <a:r>
              <a:rPr lang="sl-SI" sz="1400" b="1" dirty="0" smtClean="0"/>
              <a:t>Neizplačilo odpravnin</a:t>
            </a:r>
          </a:p>
          <a:p>
            <a:pPr marL="355600" indent="-355600" eaLnBrk="1" hangingPunct="1">
              <a:lnSpc>
                <a:spcPct val="130000"/>
              </a:lnSpc>
              <a:spcBef>
                <a:spcPct val="0"/>
              </a:spcBef>
              <a:buClr>
                <a:schemeClr val="bg2"/>
              </a:buClr>
              <a:buFontTx/>
              <a:buAutoNum type="arabicPeriod"/>
            </a:pPr>
            <a:endParaRPr lang="sl-SI" sz="1400" b="1" dirty="0" smtClean="0"/>
          </a:p>
          <a:p>
            <a:pPr marL="355600" indent="-355600" eaLnBrk="1" hangingPunct="1">
              <a:lnSpc>
                <a:spcPct val="130000"/>
              </a:lnSpc>
              <a:spcBef>
                <a:spcPct val="0"/>
              </a:spcBef>
              <a:buClr>
                <a:schemeClr val="bg2"/>
              </a:buClr>
              <a:buFont typeface="+mj-lt"/>
              <a:buAutoNum type="arabicPeriod"/>
            </a:pPr>
            <a:r>
              <a:rPr lang="sl-SI" sz="1400" b="1" dirty="0" smtClean="0"/>
              <a:t>Delodajalci  - pritisk na likvidnost in nepredvidljivost stroškov </a:t>
            </a:r>
          </a:p>
          <a:p>
            <a:pPr marL="355600" indent="-355600" eaLnBrk="1" hangingPunct="1">
              <a:lnSpc>
                <a:spcPct val="130000"/>
              </a:lnSpc>
              <a:spcBef>
                <a:spcPct val="0"/>
              </a:spcBef>
              <a:buClr>
                <a:schemeClr val="bg2"/>
              </a:buClr>
              <a:buFontTx/>
              <a:buAutoNum type="arabicPeriod"/>
            </a:pPr>
            <a:endParaRPr lang="sl-SI" sz="1400" b="1" dirty="0" smtClean="0"/>
          </a:p>
          <a:p>
            <a:pPr marL="355600" indent="-355600" eaLnBrk="1" hangingPunct="1">
              <a:lnSpc>
                <a:spcPct val="130000"/>
              </a:lnSpc>
              <a:spcBef>
                <a:spcPct val="0"/>
              </a:spcBef>
              <a:buClr>
                <a:schemeClr val="bg2"/>
              </a:buClr>
              <a:buFontTx/>
              <a:buAutoNum type="arabicPeriod"/>
            </a:pPr>
            <a:r>
              <a:rPr lang="sl-SI" sz="1400" b="1" dirty="0" err="1" smtClean="0"/>
              <a:t>Segmentacija</a:t>
            </a:r>
            <a:r>
              <a:rPr lang="sl-SI" sz="1400" b="1" dirty="0" smtClean="0"/>
              <a:t> na trgu dela (zaposleni za določen </a:t>
            </a:r>
            <a:r>
              <a:rPr lang="sl-SI" sz="1400" b="1" dirty="0" err="1" smtClean="0"/>
              <a:t>vs</a:t>
            </a:r>
            <a:r>
              <a:rPr lang="sl-SI" sz="1400" b="1" dirty="0" smtClean="0"/>
              <a:t>. nedoločen čas)</a:t>
            </a:r>
          </a:p>
          <a:p>
            <a:pPr marL="355600" indent="-355600" eaLnBrk="1" hangingPunct="1">
              <a:lnSpc>
                <a:spcPct val="130000"/>
              </a:lnSpc>
              <a:spcBef>
                <a:spcPct val="0"/>
              </a:spcBef>
              <a:buClr>
                <a:schemeClr val="bg2"/>
              </a:buClr>
              <a:buFontTx/>
              <a:buAutoNum type="arabicPeriod"/>
            </a:pPr>
            <a:endParaRPr lang="sl-SI" sz="1400" b="1" dirty="0" smtClean="0"/>
          </a:p>
          <a:p>
            <a:pPr marL="355600" indent="-355600" eaLnBrk="1" hangingPunct="1">
              <a:lnSpc>
                <a:spcPct val="130000"/>
              </a:lnSpc>
              <a:spcBef>
                <a:spcPct val="0"/>
              </a:spcBef>
              <a:buClr>
                <a:schemeClr val="bg2"/>
              </a:buClr>
              <a:buFontTx/>
              <a:buAutoNum type="arabicPeriod"/>
            </a:pPr>
            <a:r>
              <a:rPr lang="sl-SI" sz="1400" b="1" dirty="0" smtClean="0"/>
              <a:t>Vezanost višine odpravnine na obdobje zaposlitve pri posameznem delodajalcu</a:t>
            </a:r>
          </a:p>
          <a:p>
            <a:pPr marL="355600" indent="-355600" eaLnBrk="1" hangingPunct="1">
              <a:lnSpc>
                <a:spcPct val="130000"/>
              </a:lnSpc>
              <a:spcBef>
                <a:spcPct val="0"/>
              </a:spcBef>
              <a:buClr>
                <a:schemeClr val="bg2"/>
              </a:buClr>
              <a:buFontTx/>
              <a:buAutoNum type="arabicPeriod"/>
            </a:pPr>
            <a:endParaRPr lang="sl-SI" sz="1400" b="1" dirty="0" smtClean="0"/>
          </a:p>
          <a:p>
            <a:pPr marL="355600" indent="-355600" eaLnBrk="1" hangingPunct="1">
              <a:lnSpc>
                <a:spcPct val="130000"/>
              </a:lnSpc>
              <a:spcBef>
                <a:spcPct val="0"/>
              </a:spcBef>
              <a:buClr>
                <a:schemeClr val="bg2"/>
              </a:buClr>
              <a:buFontTx/>
              <a:buAutoNum type="arabicPeriod"/>
            </a:pPr>
            <a:r>
              <a:rPr lang="sl-SI" sz="1400" b="1" dirty="0" smtClean="0"/>
              <a:t>Nelinearno naraščanje višine odpravnin</a:t>
            </a:r>
          </a:p>
          <a:p>
            <a:pPr marL="355600" indent="-355600" eaLnBrk="1" hangingPunct="1">
              <a:lnSpc>
                <a:spcPct val="130000"/>
              </a:lnSpc>
              <a:spcBef>
                <a:spcPct val="0"/>
              </a:spcBef>
              <a:buClr>
                <a:schemeClr val="bg2"/>
              </a:buClr>
              <a:buFontTx/>
              <a:buAutoNum type="arabicPeriod"/>
            </a:pPr>
            <a:endParaRPr lang="sl-SI" sz="1400" b="1" dirty="0" smtClean="0"/>
          </a:p>
          <a:p>
            <a:pPr marL="355600" indent="-355600" eaLnBrk="1" hangingPunct="1">
              <a:lnSpc>
                <a:spcPct val="130000"/>
              </a:lnSpc>
              <a:spcBef>
                <a:spcPct val="0"/>
              </a:spcBef>
              <a:buClr>
                <a:schemeClr val="bg2"/>
              </a:buClr>
              <a:buFontTx/>
              <a:buAutoNum type="arabicPeriod"/>
            </a:pPr>
            <a:r>
              <a:rPr lang="sl-SI" sz="1400" b="1" dirty="0" smtClean="0"/>
              <a:t>Odpravnina ob upokojitvi – potencialna ovira pri zaposlovanju starejših</a:t>
            </a:r>
          </a:p>
          <a:p>
            <a:pPr marL="355600" indent="-355600" eaLnBrk="1" hangingPunct="1">
              <a:lnSpc>
                <a:spcPct val="130000"/>
              </a:lnSpc>
              <a:spcBef>
                <a:spcPct val="0"/>
              </a:spcBef>
              <a:buClr>
                <a:schemeClr val="bg2"/>
              </a:buClr>
              <a:buFontTx/>
              <a:buAutoNum type="arabicPeriod"/>
            </a:pPr>
            <a:endParaRPr lang="sl-SI" sz="1400" b="1" dirty="0" smtClean="0"/>
          </a:p>
          <a:p>
            <a:pPr marL="355600" indent="-355600" eaLnBrk="1" hangingPunct="1">
              <a:lnSpc>
                <a:spcPct val="130000"/>
              </a:lnSpc>
              <a:spcBef>
                <a:spcPct val="0"/>
              </a:spcBef>
              <a:buClr>
                <a:schemeClr val="bg2"/>
              </a:buClr>
              <a:buFontTx/>
              <a:buNone/>
            </a:pPr>
            <a:endParaRPr lang="sl-SI" sz="1400" b="1" dirty="0" smtClean="0"/>
          </a:p>
          <a:p>
            <a:pPr marL="355600" indent="-355600" eaLnBrk="1" hangingPunct="1">
              <a:lnSpc>
                <a:spcPct val="130000"/>
              </a:lnSpc>
              <a:spcBef>
                <a:spcPct val="0"/>
              </a:spcBef>
              <a:buClr>
                <a:schemeClr val="bg2"/>
              </a:buClr>
              <a:buFontTx/>
              <a:buNone/>
            </a:pPr>
            <a:endParaRPr lang="sl-SI" sz="1400" dirty="0" smtClean="0"/>
          </a:p>
          <a:p>
            <a:pPr marL="355600" indent="-355600">
              <a:lnSpc>
                <a:spcPct val="130000"/>
              </a:lnSpc>
              <a:buFontTx/>
              <a:buNone/>
            </a:pPr>
            <a:endParaRPr lang="sl-SI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484313"/>
            <a:ext cx="7200900" cy="5016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sl-SI" sz="2000" b="1" smtClean="0">
                <a:solidFill>
                  <a:srgbClr val="00529F"/>
                </a:solidFill>
              </a:rPr>
              <a:t>PREDLOG VZPOSTAVITVE ODPRAVNINSKEGA SKLADA</a:t>
            </a:r>
            <a:r>
              <a:rPr lang="sl-SI" sz="2400" b="1" smtClean="0">
                <a:solidFill>
                  <a:srgbClr val="00529F"/>
                </a:solidFill>
              </a:rPr>
              <a:t> </a:t>
            </a:r>
            <a:endParaRPr lang="sl-SI" sz="2400" smtClean="0">
              <a:solidFill>
                <a:srgbClr val="00529F"/>
              </a:solidFill>
            </a:endParaRP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chemeClr val="bg2"/>
              </a:buClr>
              <a:buFontTx/>
              <a:buNone/>
            </a:pPr>
            <a:endParaRPr lang="sl-SI" sz="2400" b="1" smtClean="0"/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chemeClr val="bg2"/>
              </a:buClr>
              <a:buFontTx/>
              <a:buAutoNum type="arabicPeriod"/>
            </a:pPr>
            <a:r>
              <a:rPr lang="sl-SI" sz="1600" b="1" smtClean="0"/>
              <a:t>Cilji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chemeClr val="bg2"/>
              </a:buClr>
            </a:pPr>
            <a:r>
              <a:rPr lang="sl-SI" sz="1400" smtClean="0"/>
              <a:t>Povečati socialno varnost delavcev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chemeClr val="bg2"/>
              </a:buClr>
            </a:pPr>
            <a:r>
              <a:rPr lang="sl-SI" sz="1400" smtClean="0"/>
              <a:t>Zmanjšati oz. porazdeliti breme stroškov ob odpuščanju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chemeClr val="bg2"/>
              </a:buClr>
            </a:pPr>
            <a:r>
              <a:rPr lang="sl-SI" sz="1400" smtClean="0"/>
              <a:t>Prispevati k večji prožnosti trga dela (OECD)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chemeClr val="bg2"/>
              </a:buClr>
            </a:pPr>
            <a:r>
              <a:rPr lang="sl-SI" sz="1400" smtClean="0"/>
              <a:t>Zmanjšati segmentacijo na trgu dela (EU)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chemeClr val="bg2"/>
              </a:buClr>
            </a:pPr>
            <a:r>
              <a:rPr lang="sl-SI" sz="1400" smtClean="0"/>
              <a:t>Prispevati k večji zaposlenosti starejših delavcev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chemeClr val="bg2"/>
              </a:buClr>
            </a:pPr>
            <a:r>
              <a:rPr lang="sl-SI" sz="1400" smtClean="0"/>
              <a:t>Prispevati k večji mobilnosti delavcev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chemeClr val="bg2"/>
              </a:buClr>
            </a:pPr>
            <a:r>
              <a:rPr lang="sl-SI" sz="1400" smtClean="0"/>
              <a:t>Dodatni prihodek po upokojitvi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Clr>
                <a:schemeClr val="bg2"/>
              </a:buClr>
              <a:buFontTx/>
              <a:buNone/>
            </a:pPr>
            <a:endParaRPr lang="sl-SI" sz="1400" smtClean="0"/>
          </a:p>
          <a:p>
            <a:pPr>
              <a:lnSpc>
                <a:spcPct val="120000"/>
              </a:lnSpc>
              <a:buFontTx/>
              <a:buAutoNum type="arabicPeriod" startAt="2"/>
            </a:pPr>
            <a:r>
              <a:rPr lang="sl-SI" sz="1600" b="1" smtClean="0"/>
              <a:t>Izzivi?</a:t>
            </a:r>
          </a:p>
          <a:p>
            <a:pPr>
              <a:lnSpc>
                <a:spcPct val="120000"/>
              </a:lnSpc>
              <a:buFontTx/>
              <a:buAutoNum type="arabicPeriod" startAt="2"/>
            </a:pPr>
            <a:endParaRPr lang="sl-SI" sz="1600" b="1" smtClean="0"/>
          </a:p>
          <a:p>
            <a:pPr>
              <a:lnSpc>
                <a:spcPct val="120000"/>
              </a:lnSpc>
              <a:buFontTx/>
              <a:buAutoNum type="arabicPeriod" startAt="2"/>
            </a:pPr>
            <a:r>
              <a:rPr lang="sl-SI" sz="1600" b="1" smtClean="0"/>
              <a:t>Pomen socialnopartnerskega soglasja!!!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628775"/>
            <a:ext cx="7200900" cy="45116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eaLnBrk="1" hangingPunct="1">
              <a:spcBef>
                <a:spcPct val="0"/>
              </a:spcBef>
              <a:buFontTx/>
              <a:buNone/>
            </a:pPr>
            <a:r>
              <a:rPr lang="sl-SI" sz="2000" b="1" dirty="0" smtClean="0">
                <a:solidFill>
                  <a:srgbClr val="00529F"/>
                </a:solidFill>
              </a:rPr>
              <a:t>PREDLOG VZPOSTAVITVE ODPRAVNINSKEGA SKLADA </a:t>
            </a:r>
            <a:endParaRPr lang="sl-SI" sz="2000" dirty="0" smtClean="0">
              <a:solidFill>
                <a:srgbClr val="00529F"/>
              </a:solidFill>
            </a:endParaRPr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Clr>
                <a:schemeClr val="bg2"/>
              </a:buClr>
              <a:buFontTx/>
              <a:buNone/>
            </a:pPr>
            <a:endParaRPr lang="sl-SI" sz="2000" b="1" dirty="0" smtClean="0"/>
          </a:p>
          <a:p>
            <a:pPr marL="609600" indent="-609600" eaLnBrk="1" hangingPunct="1">
              <a:lnSpc>
                <a:spcPct val="90000"/>
              </a:lnSpc>
              <a:spcBef>
                <a:spcPct val="0"/>
              </a:spcBef>
              <a:buClr>
                <a:schemeClr val="bg2"/>
              </a:buClr>
              <a:buFontTx/>
              <a:buNone/>
            </a:pPr>
            <a:endParaRPr lang="sl-SI" sz="2000" b="1" dirty="0" smtClean="0"/>
          </a:p>
          <a:p>
            <a:pPr marL="609600" indent="-609600" eaLnBrk="1" hangingPunct="1"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sl-SI" sz="1400" b="1" dirty="0" smtClean="0"/>
              <a:t>Upravičenci: </a:t>
            </a:r>
            <a:r>
              <a:rPr lang="sl-SI" sz="1400" dirty="0" smtClean="0"/>
              <a:t>vsi zaposleni od začetka zaposlitve (dogovor glede izjem)</a:t>
            </a:r>
          </a:p>
          <a:p>
            <a:pPr marL="609600" indent="-609600" eaLnBrk="1" hangingPunct="1">
              <a:spcBef>
                <a:spcPct val="0"/>
              </a:spcBef>
              <a:buClr>
                <a:schemeClr val="bg2"/>
              </a:buClr>
              <a:buFontTx/>
              <a:buNone/>
            </a:pPr>
            <a:endParaRPr lang="sl-SI" sz="1400" dirty="0" smtClean="0"/>
          </a:p>
          <a:p>
            <a:pPr marL="609600" indent="-609600" eaLnBrk="1" hangingPunct="1"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sl-SI" sz="1400" b="1" dirty="0" smtClean="0"/>
              <a:t>Upravičenci do izplačila: </a:t>
            </a:r>
            <a:r>
              <a:rPr lang="sl-SI" sz="1400" dirty="0" smtClean="0"/>
              <a:t>enaki razlogi za prekinitev DR kot sedaj, primerno obdobje vplačevanja prispevkov (potreben dogovor), več možnosti razpolaganja</a:t>
            </a:r>
          </a:p>
          <a:p>
            <a:pPr marL="609600" indent="-609600" eaLnBrk="1" hangingPunct="1">
              <a:spcBef>
                <a:spcPct val="0"/>
              </a:spcBef>
              <a:buClr>
                <a:schemeClr val="bg2"/>
              </a:buClr>
              <a:buFontTx/>
              <a:buNone/>
            </a:pPr>
            <a:endParaRPr lang="sl-SI" sz="1400" dirty="0" smtClean="0"/>
          </a:p>
          <a:p>
            <a:pPr marL="609600" indent="-609600" eaLnBrk="1" hangingPunct="1"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sl-SI" sz="1400" b="1" dirty="0" smtClean="0"/>
              <a:t>Višina odpravnine: </a:t>
            </a:r>
            <a:r>
              <a:rPr lang="sl-SI" sz="1400" dirty="0" smtClean="0"/>
              <a:t>odvisna od prispevne stopnje (simulacija: 0,58% bruto plače, potreben dogovor), osnove za plačilo prispevkov in uspeha upravljavca</a:t>
            </a:r>
          </a:p>
          <a:p>
            <a:pPr marL="609600" indent="-609600" eaLnBrk="1" hangingPunct="1">
              <a:spcBef>
                <a:spcPct val="0"/>
              </a:spcBef>
              <a:buClr>
                <a:schemeClr val="bg2"/>
              </a:buClr>
              <a:buFontTx/>
              <a:buNone/>
            </a:pPr>
            <a:endParaRPr lang="sl-SI" sz="1400" dirty="0" smtClean="0"/>
          </a:p>
          <a:p>
            <a:pPr marL="609600" indent="-609600" eaLnBrk="1" hangingPunct="1"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sl-SI" sz="1400" b="1" dirty="0" smtClean="0"/>
              <a:t>Financiranje: </a:t>
            </a:r>
            <a:r>
              <a:rPr lang="sl-SI" sz="1400" dirty="0" smtClean="0"/>
              <a:t>mesečni prispevki delodajalcev, prispevek države v obliki davčnih ugodnosti/spodbud</a:t>
            </a:r>
          </a:p>
          <a:p>
            <a:pPr marL="609600" indent="-609600" eaLnBrk="1" hangingPunct="1">
              <a:spcBef>
                <a:spcPct val="0"/>
              </a:spcBef>
              <a:buClr>
                <a:schemeClr val="bg2"/>
              </a:buClr>
              <a:buFontTx/>
              <a:buNone/>
            </a:pPr>
            <a:endParaRPr lang="sl-SI" sz="1400" dirty="0" smtClean="0"/>
          </a:p>
          <a:p>
            <a:pPr marL="609600" indent="-609600" eaLnBrk="1" hangingPunct="1"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sl-SI" sz="1400" b="1" dirty="0" smtClean="0"/>
              <a:t>Postopen prehod</a:t>
            </a:r>
          </a:p>
          <a:p>
            <a:pPr marL="609600" indent="-609600" eaLnBrk="1" hangingPunct="1">
              <a:spcBef>
                <a:spcPct val="0"/>
              </a:spcBef>
              <a:buClr>
                <a:schemeClr val="bg2"/>
              </a:buClr>
              <a:buFontTx/>
              <a:buNone/>
            </a:pPr>
            <a:endParaRPr lang="sl-SI" sz="1400" b="1" dirty="0" smtClean="0"/>
          </a:p>
          <a:p>
            <a:pPr marL="609600" indent="-609600" eaLnBrk="1" hangingPunct="1">
              <a:spcBef>
                <a:spcPct val="0"/>
              </a:spcBef>
              <a:buClr>
                <a:schemeClr val="bg2"/>
              </a:buClr>
              <a:buFontTx/>
              <a:buNone/>
            </a:pPr>
            <a:r>
              <a:rPr lang="sl-SI" sz="1400" b="1" dirty="0" smtClean="0"/>
              <a:t>Upravljanje: </a:t>
            </a:r>
            <a:r>
              <a:rPr lang="sl-SI" sz="1400" dirty="0" err="1" smtClean="0"/>
              <a:t>admin</a:t>
            </a:r>
            <a:r>
              <a:rPr lang="sl-SI" sz="1400" dirty="0" smtClean="0"/>
              <a:t>. </a:t>
            </a:r>
            <a:r>
              <a:rPr lang="sl-SI" sz="1400" dirty="0" err="1" smtClean="0"/>
              <a:t>odpravninski</a:t>
            </a:r>
            <a:r>
              <a:rPr lang="sl-SI" sz="1400" dirty="0" smtClean="0"/>
              <a:t> sklad vodi ZZZS ali ZRSZ, sredstva sklada upravlja profesionalni upravljavec,</a:t>
            </a:r>
            <a:r>
              <a:rPr lang="sl-SI" sz="1400" b="1" dirty="0" smtClean="0"/>
              <a:t> </a:t>
            </a:r>
            <a:r>
              <a:rPr lang="sl-SI" sz="1400" dirty="0" smtClean="0"/>
              <a:t>zakonsko določena naložbena politika, minimalna zajamčena donosnost, transparentnost, nadzor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8229600" cy="1143000"/>
          </a:xfrm>
        </p:spPr>
        <p:txBody>
          <a:bodyPr/>
          <a:lstStyle/>
          <a:p>
            <a:r>
              <a:rPr lang="sl-SI" dirty="0" smtClean="0">
                <a:solidFill>
                  <a:srgbClr val="FF0000"/>
                </a:solidFill>
              </a:rPr>
              <a:t>Učinki ZDR-1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42910" y="164305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sl-SI" dirty="0" smtClean="0"/>
              <a:t>VPLIV KOLEKTIVNIH POGODB</a:t>
            </a:r>
          </a:p>
          <a:p>
            <a:r>
              <a:rPr lang="sl-SI" dirty="0" smtClean="0"/>
              <a:t>OCENA UČINKOV</a:t>
            </a:r>
          </a:p>
          <a:p>
            <a:r>
              <a:rPr lang="sl-SI" dirty="0" smtClean="0"/>
              <a:t>VPLIV NA:</a:t>
            </a:r>
          </a:p>
          <a:p>
            <a:pPr lvl="1">
              <a:buFont typeface="Wingdings" pitchFamily="2" charset="2"/>
              <a:buChar char="Ø"/>
            </a:pPr>
            <a:r>
              <a:rPr lang="sl-SI" dirty="0" smtClean="0"/>
              <a:t> </a:t>
            </a:r>
            <a:r>
              <a:rPr lang="en-US" b="1" strike="sngStrike" dirty="0" smtClean="0">
                <a:solidFill>
                  <a:srgbClr val="FF0000"/>
                </a:solidFill>
              </a:rPr>
              <a:t>job creation</a:t>
            </a:r>
          </a:p>
          <a:p>
            <a:pPr lvl="1">
              <a:buFont typeface="Wingdings" pitchFamily="2" charset="2"/>
              <a:buChar char="Ø"/>
            </a:pPr>
            <a:r>
              <a:rPr lang="sl-SI" b="1" dirty="0" smtClean="0">
                <a:solidFill>
                  <a:srgbClr val="00B050"/>
                </a:solidFill>
              </a:rPr>
              <a:t> </a:t>
            </a:r>
            <a:r>
              <a:rPr lang="sl-SI" b="1" dirty="0" err="1" smtClean="0">
                <a:solidFill>
                  <a:srgbClr val="00B050"/>
                </a:solidFill>
              </a:rPr>
              <a:t>job</a:t>
            </a:r>
            <a:r>
              <a:rPr lang="sl-SI" b="1" dirty="0" smtClean="0">
                <a:solidFill>
                  <a:srgbClr val="00B05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mobility</a:t>
            </a:r>
            <a:endParaRPr lang="sl-SI" b="1" dirty="0" smtClean="0">
              <a:solidFill>
                <a:srgbClr val="00B050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sl-SI" b="1" dirty="0" err="1" smtClean="0">
                <a:solidFill>
                  <a:srgbClr val="00B050"/>
                </a:solidFill>
              </a:rPr>
              <a:t>productivity</a:t>
            </a:r>
            <a:endParaRPr lang="en-US" b="1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 </a:t>
            </a:r>
            <a:endParaRPr lang="sl-SI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8229600" cy="1143000"/>
          </a:xfrm>
        </p:spPr>
        <p:txBody>
          <a:bodyPr/>
          <a:lstStyle/>
          <a:p>
            <a:r>
              <a:rPr lang="sl-SI" dirty="0" smtClean="0">
                <a:solidFill>
                  <a:srgbClr val="FF0000"/>
                </a:solidFill>
              </a:rPr>
              <a:t>Ocena učinkov ZDR-1</a:t>
            </a:r>
            <a:endParaRPr lang="sl-SI" dirty="0">
              <a:solidFill>
                <a:srgbClr val="FF0000"/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642910" y="164305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sl-SI" dirty="0" smtClean="0"/>
              <a:t>Analiza vpliva nove zakonodaje na:</a:t>
            </a:r>
          </a:p>
          <a:p>
            <a:pPr lvl="1">
              <a:buNone/>
            </a:pPr>
            <a:r>
              <a:rPr lang="sl-SI" dirty="0" smtClean="0"/>
              <a:t>- zmanjšanje </a:t>
            </a:r>
            <a:r>
              <a:rPr lang="sl-SI" dirty="0" err="1" smtClean="0"/>
              <a:t>segmentacije</a:t>
            </a:r>
            <a:r>
              <a:rPr lang="sl-SI" dirty="0" smtClean="0"/>
              <a:t> na trgu dela:</a:t>
            </a:r>
          </a:p>
          <a:p>
            <a:pPr lvl="1">
              <a:buFontTx/>
              <a:buChar char="-"/>
            </a:pPr>
            <a:r>
              <a:rPr lang="sl-SI" dirty="0" smtClean="0"/>
              <a:t>delež pogodb za DČ po starostnih skupinah,</a:t>
            </a:r>
          </a:p>
          <a:p>
            <a:pPr lvl="1">
              <a:buFontTx/>
              <a:buChar char="-"/>
            </a:pPr>
            <a:r>
              <a:rPr lang="sl-SI" dirty="0" smtClean="0"/>
              <a:t>na fleksibilnost  (tokovi v in IZ brezposelnosti, mobilnost med zaposlitvami), </a:t>
            </a:r>
          </a:p>
          <a:p>
            <a:pPr lvl="1">
              <a:buFontTx/>
              <a:buChar char="-"/>
            </a:pPr>
            <a:r>
              <a:rPr lang="sl-SI" dirty="0" smtClean="0"/>
              <a:t>zaščito pravic delavcev (število sodnih postopkov).</a:t>
            </a:r>
          </a:p>
          <a:p>
            <a:pPr lvl="1">
              <a:buFontTx/>
              <a:buChar char="-"/>
            </a:pPr>
            <a:r>
              <a:rPr lang="sl-SI" dirty="0" smtClean="0"/>
              <a:t>Izvedena bo tudi anketa med delodajalci.</a:t>
            </a:r>
          </a:p>
          <a:p>
            <a:pPr lvl="1" algn="ctr">
              <a:buNone/>
            </a:pPr>
            <a:r>
              <a:rPr lang="sl-SI" dirty="0" smtClean="0">
                <a:solidFill>
                  <a:srgbClr val="FF0000"/>
                </a:solidFill>
              </a:rPr>
              <a:t> Ugotovitve bodo podlaga za morebitne nadaljnje spremembe delovne zakonodaje. 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 </a:t>
            </a:r>
            <a:endParaRPr lang="sl-SI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28596" y="2643183"/>
            <a:ext cx="8229600" cy="1000132"/>
          </a:xfrm>
        </p:spPr>
        <p:txBody>
          <a:bodyPr/>
          <a:lstStyle/>
          <a:p>
            <a:pPr algn="ctr">
              <a:buNone/>
            </a:pPr>
            <a:r>
              <a:rPr lang="sl-SI" sz="4000" dirty="0" smtClean="0">
                <a:solidFill>
                  <a:srgbClr val="FF0000"/>
                </a:solidFill>
              </a:rPr>
              <a:t>Hvala za vašo pozornost!</a:t>
            </a:r>
            <a:endParaRPr lang="sl-SI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slov 1"/>
          <p:cNvSpPr>
            <a:spLocks noGrp="1"/>
          </p:cNvSpPr>
          <p:nvPr>
            <p:ph type="title"/>
          </p:nvPr>
        </p:nvSpPr>
        <p:spPr>
          <a:xfrm>
            <a:off x="500063" y="1214438"/>
            <a:ext cx="8229600" cy="785812"/>
          </a:xfrm>
        </p:spPr>
        <p:txBody>
          <a:bodyPr/>
          <a:lstStyle/>
          <a:p>
            <a:pPr algn="l" eaLnBrk="1" hangingPunct="1"/>
            <a:r>
              <a:rPr lang="sl-SI" sz="3600" b="1" dirty="0" smtClean="0">
                <a:solidFill>
                  <a:srgbClr val="FF0000"/>
                </a:solidFill>
              </a:rPr>
              <a:t>Izzivi trga dela v R Sloveniji</a:t>
            </a:r>
            <a:endParaRPr lang="sl-SI" sz="3600" dirty="0" smtClean="0"/>
          </a:p>
        </p:txBody>
      </p:sp>
      <p:sp>
        <p:nvSpPr>
          <p:cNvPr id="23555" name="Ograda vsebine 2"/>
          <p:cNvSpPr>
            <a:spLocks noGrp="1"/>
          </p:cNvSpPr>
          <p:nvPr>
            <p:ph idx="1"/>
          </p:nvPr>
        </p:nvSpPr>
        <p:spPr bwMode="auto">
          <a:xfrm>
            <a:off x="500063" y="1975449"/>
            <a:ext cx="8491537" cy="4272951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20000" indent="-708025" eaLnBrk="1" hangingPunct="1">
              <a:buNone/>
              <a:defRPr/>
            </a:pPr>
            <a:r>
              <a:rPr lang="sl-SI" dirty="0" smtClean="0">
                <a:solidFill>
                  <a:schemeClr val="tx2"/>
                </a:solidFill>
              </a:rPr>
              <a:t>Staranje prebivalstva       pomanjkanje delovne sile</a:t>
            </a:r>
          </a:p>
          <a:p>
            <a:pPr marL="720000" indent="-708025" eaLnBrk="1" hangingPunct="1">
              <a:buNone/>
              <a:defRPr/>
            </a:pPr>
            <a:r>
              <a:rPr lang="sl-SI" dirty="0" smtClean="0">
                <a:solidFill>
                  <a:schemeClr val="tx2"/>
                </a:solidFill>
              </a:rPr>
              <a:t>Povezovanje trga dela in izobraževanja</a:t>
            </a:r>
            <a:endParaRPr lang="en-GB" dirty="0" smtClean="0">
              <a:solidFill>
                <a:schemeClr val="tx2"/>
              </a:solidFill>
            </a:endParaRPr>
          </a:p>
          <a:p>
            <a:pPr marL="720000" indent="-708025" eaLnBrk="1" hangingPunct="1">
              <a:buNone/>
              <a:defRPr/>
            </a:pPr>
            <a:r>
              <a:rPr lang="sl-SI" dirty="0" smtClean="0">
                <a:solidFill>
                  <a:schemeClr val="tx2"/>
                </a:solidFill>
              </a:rPr>
              <a:t>Nizek delež zaposlenih med 55-64 letom</a:t>
            </a:r>
          </a:p>
          <a:p>
            <a:pPr marL="720000" indent="-708025" eaLnBrk="1" hangingPunct="1">
              <a:buNone/>
              <a:defRPr/>
            </a:pPr>
            <a:r>
              <a:rPr lang="sl-SI" dirty="0" smtClean="0">
                <a:solidFill>
                  <a:schemeClr val="tx2"/>
                </a:solidFill>
              </a:rPr>
              <a:t>    </a:t>
            </a:r>
            <a:r>
              <a:rPr lang="sl-SI" b="1" i="1" dirty="0" smtClean="0">
                <a:solidFill>
                  <a:srgbClr val="92D050"/>
                </a:solidFill>
              </a:rPr>
              <a:t>prihodnost</a:t>
            </a:r>
            <a:endParaRPr lang="en-GB" b="1" i="1" dirty="0" smtClean="0">
              <a:solidFill>
                <a:srgbClr val="92D050"/>
              </a:solidFill>
            </a:endParaRPr>
          </a:p>
          <a:p>
            <a:pPr marL="720000" indent="-708025" algn="ctr" eaLnBrk="1" hangingPunct="1">
              <a:buNone/>
              <a:defRPr/>
            </a:pPr>
            <a:r>
              <a:rPr lang="sl-SI" b="1" dirty="0" smtClean="0">
                <a:solidFill>
                  <a:srgbClr val="FF0000"/>
                </a:solidFill>
              </a:rPr>
              <a:t>BOJ ZA DELOVNO MESTO </a:t>
            </a:r>
          </a:p>
          <a:p>
            <a:pPr marL="720000" indent="-708025" algn="ctr" eaLnBrk="1" hangingPunct="1">
              <a:buNone/>
              <a:defRPr/>
            </a:pPr>
            <a:endParaRPr lang="sl-SI" sz="1800" dirty="0" smtClean="0">
              <a:solidFill>
                <a:srgbClr val="FF0000"/>
              </a:solidFill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en-GB" sz="1600" dirty="0" smtClean="0">
                <a:solidFill>
                  <a:srgbClr val="FF0000"/>
                </a:solidFill>
              </a:rPr>
              <a:t> </a:t>
            </a:r>
          </a:p>
          <a:p>
            <a:pPr algn="ctr" eaLnBrk="1" hangingPunct="1">
              <a:buNone/>
              <a:defRPr/>
            </a:pPr>
            <a:r>
              <a:rPr lang="sl-SI" b="1" dirty="0" smtClean="0">
                <a:solidFill>
                  <a:srgbClr val="FF0000"/>
                </a:solidFill>
              </a:rPr>
              <a:t>BOJ ZA DELAVCA</a:t>
            </a:r>
          </a:p>
        </p:txBody>
      </p:sp>
      <p:sp>
        <p:nvSpPr>
          <p:cNvPr id="4" name="Desna puščica 3"/>
          <p:cNvSpPr/>
          <p:nvPr/>
        </p:nvSpPr>
        <p:spPr>
          <a:xfrm>
            <a:off x="4572000" y="2214554"/>
            <a:ext cx="500332" cy="2156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Puščica dol 4"/>
          <p:cNvSpPr/>
          <p:nvPr/>
        </p:nvSpPr>
        <p:spPr>
          <a:xfrm>
            <a:off x="4286248" y="5429264"/>
            <a:ext cx="484632" cy="5434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63" y="1785938"/>
            <a:ext cx="8143875" cy="4575175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633788" y="6364288"/>
            <a:ext cx="18732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sl-SI" sz="1400" i="1"/>
              <a:t>Source: Eurostat, EF.</a:t>
            </a:r>
          </a:p>
        </p:txBody>
      </p:sp>
      <p:sp>
        <p:nvSpPr>
          <p:cNvPr id="18437" name="Slide Number Placeholder 4"/>
          <p:cNvSpPr txBox="1">
            <a:spLocks noGrp="1"/>
          </p:cNvSpPr>
          <p:nvPr/>
        </p:nvSpPr>
        <p:spPr bwMode="auto">
          <a:xfrm>
            <a:off x="70866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A68DA411-55B0-494A-8ECA-3B86773927E2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571750" y="1795463"/>
            <a:ext cx="8651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sz="1600"/>
              <a:t>16,1%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2627313" y="3206750"/>
            <a:ext cx="8651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sz="1600"/>
              <a:t>64,3%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2601913" y="4824413"/>
            <a:ext cx="8651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sz="1600"/>
              <a:t>19,6%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7954963" y="2133600"/>
            <a:ext cx="8651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sz="1600"/>
              <a:t>33,4%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7954963" y="3624263"/>
            <a:ext cx="8651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sz="1600"/>
              <a:t>49,1%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7954963" y="4868863"/>
            <a:ext cx="8651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 sz="1600"/>
              <a:t>17,5%</a:t>
            </a:r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2830513" y="5145088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flipH="1">
            <a:off x="2827338" y="3500438"/>
            <a:ext cx="3175" cy="10239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8688388" y="2420938"/>
            <a:ext cx="0" cy="431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8688388" y="3906838"/>
            <a:ext cx="0" cy="7921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8697913" y="5132388"/>
            <a:ext cx="0" cy="2159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2820988" y="2085975"/>
            <a:ext cx="1587" cy="177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 flipH="1" flipV="1">
            <a:off x="2827338" y="2316163"/>
            <a:ext cx="7937" cy="901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 flipV="1">
            <a:off x="8688388" y="1700213"/>
            <a:ext cx="0" cy="5048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 flipV="1">
            <a:off x="8688388" y="2997200"/>
            <a:ext cx="0" cy="6477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 flipV="1">
            <a:off x="8697913" y="4724400"/>
            <a:ext cx="0" cy="2174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 flipH="1" flipV="1">
            <a:off x="2822575" y="1687513"/>
            <a:ext cx="0" cy="144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 flipV="1">
            <a:off x="2814638" y="4652963"/>
            <a:ext cx="3175" cy="1635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sl-SI"/>
          </a:p>
        </p:txBody>
      </p:sp>
      <p:sp>
        <p:nvSpPr>
          <p:cNvPr id="23" name="Pravokotnik 22"/>
          <p:cNvSpPr/>
          <p:nvPr/>
        </p:nvSpPr>
        <p:spPr>
          <a:xfrm>
            <a:off x="2571736" y="1214422"/>
            <a:ext cx="34290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2400" b="1" dirty="0" smtClean="0">
                <a:solidFill>
                  <a:srgbClr val="FF0000"/>
                </a:solidFill>
              </a:rPr>
              <a:t>DEMOGRAFSKI IZZIV</a:t>
            </a:r>
            <a:endParaRPr lang="sl-SI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2694" y="1163158"/>
            <a:ext cx="8229600" cy="743279"/>
          </a:xfrm>
        </p:spPr>
        <p:txBody>
          <a:bodyPr/>
          <a:lstStyle/>
          <a:p>
            <a:r>
              <a:rPr lang="sl-SI" sz="3600" b="1" dirty="0" smtClean="0">
                <a:solidFill>
                  <a:srgbClr val="FF0000"/>
                </a:solidFill>
              </a:rPr>
              <a:t>Izzivi trga dela v R Sloveniji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811547"/>
            <a:ext cx="8229600" cy="4314616"/>
          </a:xfrm>
        </p:spPr>
        <p:txBody>
          <a:bodyPr/>
          <a:lstStyle/>
          <a:p>
            <a:pPr marL="720000" indent="-708025">
              <a:buNone/>
              <a:defRPr/>
            </a:pPr>
            <a:r>
              <a:rPr lang="sl-SI" dirty="0" smtClean="0">
                <a:solidFill>
                  <a:schemeClr val="tx2"/>
                </a:solidFill>
              </a:rPr>
              <a:t>Dualizem trga dela </a:t>
            </a:r>
            <a:endParaRPr lang="en-GB" dirty="0" smtClean="0">
              <a:solidFill>
                <a:schemeClr val="tx2"/>
              </a:solidFill>
            </a:endParaRPr>
          </a:p>
          <a:p>
            <a:pPr marL="720000" indent="-708025">
              <a:buNone/>
              <a:defRPr/>
            </a:pPr>
            <a:endParaRPr lang="sl-SI" dirty="0" smtClean="0">
              <a:solidFill>
                <a:schemeClr val="tx2"/>
              </a:solidFill>
            </a:endParaRPr>
          </a:p>
          <a:p>
            <a:pPr marL="720000" indent="-708025">
              <a:buNone/>
              <a:defRPr/>
            </a:pPr>
            <a:endParaRPr lang="sl-SI" dirty="0" smtClean="0">
              <a:solidFill>
                <a:schemeClr val="tx2"/>
              </a:solidFill>
            </a:endParaRPr>
          </a:p>
          <a:p>
            <a:pPr marL="720000" indent="-708025">
              <a:buNone/>
              <a:defRPr/>
            </a:pPr>
            <a:endParaRPr lang="sl-SI" dirty="0" smtClean="0">
              <a:solidFill>
                <a:schemeClr val="tx2"/>
              </a:solidFill>
            </a:endParaRPr>
          </a:p>
          <a:p>
            <a:pPr marL="720000" indent="-708025">
              <a:buNone/>
              <a:defRPr/>
            </a:pPr>
            <a:r>
              <a:rPr lang="sl-SI" dirty="0" smtClean="0">
                <a:solidFill>
                  <a:schemeClr val="tx2"/>
                </a:solidFill>
              </a:rPr>
              <a:t>Konflikt generacij na trgu dela (x,y)</a:t>
            </a:r>
            <a:endParaRPr lang="en-GB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sl-SI" dirty="0"/>
          </a:p>
        </p:txBody>
      </p:sp>
      <p:sp>
        <p:nvSpPr>
          <p:cNvPr id="5" name="Puščica dol 4"/>
          <p:cNvSpPr/>
          <p:nvPr/>
        </p:nvSpPr>
        <p:spPr>
          <a:xfrm>
            <a:off x="3053750" y="295886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sl-SI" dirty="0" smtClean="0">
                <a:solidFill>
                  <a:srgbClr val="FF0000"/>
                </a:solidFill>
              </a:rPr>
              <a:t>Pomanjkljivosti</a:t>
            </a:r>
            <a:endParaRPr lang="en-GB" dirty="0" smtClean="0">
              <a:solidFill>
                <a:srgbClr val="FF0000"/>
              </a:solidFill>
            </a:endParaRPr>
          </a:p>
        </p:txBody>
      </p:sp>
      <p:sp>
        <p:nvSpPr>
          <p:cNvPr id="3075" name="Ograda vsebine 2"/>
          <p:cNvSpPr>
            <a:spLocks noGrp="1"/>
          </p:cNvSpPr>
          <p:nvPr>
            <p:ph idx="1"/>
          </p:nvPr>
        </p:nvSpPr>
        <p:spPr>
          <a:xfrm>
            <a:off x="457200" y="981075"/>
            <a:ext cx="8507413" cy="5543550"/>
          </a:xfrm>
        </p:spPr>
        <p:txBody>
          <a:bodyPr/>
          <a:lstStyle/>
          <a:p>
            <a:pPr eaLnBrk="1" hangingPunct="1"/>
            <a:endParaRPr lang="sl-SI" sz="2400" dirty="0" smtClean="0"/>
          </a:p>
          <a:p>
            <a:pPr eaLnBrk="1" hangingPunct="1"/>
            <a:endParaRPr lang="sl-SI" sz="2400" dirty="0" smtClean="0"/>
          </a:p>
          <a:p>
            <a:pPr eaLnBrk="1" hangingPunct="1"/>
            <a:r>
              <a:rPr lang="sl-SI" sz="2400" dirty="0" smtClean="0"/>
              <a:t>Počasno ustvarjanje novih delovnih mest</a:t>
            </a:r>
          </a:p>
          <a:p>
            <a:pPr eaLnBrk="1" hangingPunct="1"/>
            <a:endParaRPr lang="en-GB" sz="2400" dirty="0" smtClean="0"/>
          </a:p>
          <a:p>
            <a:pPr eaLnBrk="1" hangingPunct="1"/>
            <a:r>
              <a:rPr lang="en-GB" sz="2400" dirty="0" smtClean="0"/>
              <a:t>68,4 % </a:t>
            </a:r>
            <a:r>
              <a:rPr lang="sl-SI" sz="2400" dirty="0" smtClean="0"/>
              <a:t>stopnja zaposlenosti (ž</a:t>
            </a:r>
            <a:r>
              <a:rPr lang="en-GB" sz="2400" dirty="0" smtClean="0"/>
              <a:t>:</a:t>
            </a:r>
            <a:r>
              <a:rPr lang="sl-SI" sz="2400" dirty="0" smtClean="0"/>
              <a:t> 64,8 %, m: 71,8 %)</a:t>
            </a:r>
            <a:endParaRPr lang="en-GB" sz="2400" dirty="0" smtClean="0"/>
          </a:p>
          <a:p>
            <a:pPr lvl="1" eaLnBrk="1" hangingPunct="1"/>
            <a:r>
              <a:rPr lang="sl-SI" sz="2400" dirty="0" smtClean="0"/>
              <a:t>starejši delavci 32,8 % (ž: 25,6 %, m: 39,6 %)</a:t>
            </a:r>
            <a:endParaRPr lang="en-GB" sz="2400" dirty="0" smtClean="0"/>
          </a:p>
          <a:p>
            <a:pPr lvl="1" eaLnBrk="1" hangingPunct="1"/>
            <a:r>
              <a:rPr lang="sl-SI" sz="2400" dirty="0" smtClean="0"/>
              <a:t>mladi 25,8 % (ž: 20,2 %, m: 30,7 %)</a:t>
            </a:r>
            <a:endParaRPr lang="en-GB" sz="2400" dirty="0" smtClean="0"/>
          </a:p>
          <a:p>
            <a:pPr lvl="1" eaLnBrk="1" hangingPunct="1"/>
            <a:r>
              <a:rPr lang="sl-SI" sz="2400" dirty="0" smtClean="0"/>
              <a:t>nizko kvalificirani  34,4% (ž: 29,1 %, m: 39,0 %)</a:t>
            </a:r>
            <a:endParaRPr lang="en-GB" sz="2400" dirty="0" smtClean="0"/>
          </a:p>
          <a:p>
            <a:pPr eaLnBrk="1" hangingPunct="1"/>
            <a:r>
              <a:rPr lang="sl-SI" sz="2400" dirty="0" err="1" smtClean="0"/>
              <a:t>Segmentacija</a:t>
            </a:r>
            <a:r>
              <a:rPr lang="sl-SI" sz="2400" dirty="0" smtClean="0"/>
              <a:t> trga dela</a:t>
            </a:r>
            <a:r>
              <a:rPr lang="en-GB" sz="2400" dirty="0" smtClean="0"/>
              <a:t> (</a:t>
            </a:r>
            <a:r>
              <a:rPr lang="sl-SI" sz="2400" dirty="0" smtClean="0"/>
              <a:t>zlasti mladi</a:t>
            </a:r>
            <a:r>
              <a:rPr lang="en-GB" sz="2400" dirty="0" smtClean="0"/>
              <a:t>)</a:t>
            </a:r>
            <a:endParaRPr lang="sl-SI" sz="2400" dirty="0" smtClean="0"/>
          </a:p>
          <a:p>
            <a:pPr eaLnBrk="1" hangingPunct="1"/>
            <a:endParaRPr lang="en-GB" sz="2400" dirty="0" smtClean="0"/>
          </a:p>
          <a:p>
            <a:pPr eaLnBrk="1" hangingPunct="1">
              <a:buFont typeface="Arial" charset="0"/>
              <a:buNone/>
            </a:pPr>
            <a:endParaRPr lang="en-GB" sz="2400" dirty="0" smtClean="0"/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4376" y="1224154"/>
            <a:ext cx="8229600" cy="475250"/>
          </a:xfrm>
        </p:spPr>
        <p:txBody>
          <a:bodyPr>
            <a:normAutofit fontScale="90000"/>
          </a:bodyPr>
          <a:lstStyle/>
          <a:p>
            <a:r>
              <a:rPr lang="sl-SI" sz="2800" b="1" dirty="0" smtClean="0">
                <a:solidFill>
                  <a:schemeClr val="tx2"/>
                </a:solidFill>
              </a:rPr>
              <a:t>Dualizem na trgu dela</a:t>
            </a:r>
            <a:endParaRPr lang="sl-SI" sz="2800" b="1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11019" y="1863306"/>
            <a:ext cx="8229600" cy="4472839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 algn="ctr">
              <a:buNone/>
            </a:pPr>
            <a:endParaRPr lang="sl-SI" sz="2400" dirty="0" smtClean="0">
              <a:solidFill>
                <a:srgbClr val="FF0000"/>
              </a:solidFill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2267439" y="2991362"/>
            <a:ext cx="2078182" cy="21428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 smtClean="0"/>
          </a:p>
          <a:p>
            <a:pPr algn="ctr"/>
            <a:endParaRPr lang="sl-SI" dirty="0" smtClean="0"/>
          </a:p>
          <a:p>
            <a:pPr algn="ctr"/>
            <a:r>
              <a:rPr lang="sl-SI" dirty="0" smtClean="0"/>
              <a:t>POGODBE ZA </a:t>
            </a:r>
          </a:p>
          <a:p>
            <a:pPr algn="ctr"/>
            <a:r>
              <a:rPr lang="sl-SI" dirty="0" smtClean="0"/>
              <a:t>DOLOČEN ČAS</a:t>
            </a:r>
          </a:p>
          <a:p>
            <a:pPr algn="ctr"/>
            <a:endParaRPr lang="sl-SI" dirty="0"/>
          </a:p>
        </p:txBody>
      </p:sp>
      <p:sp>
        <p:nvSpPr>
          <p:cNvPr id="5" name="Pravokotnik 4"/>
          <p:cNvSpPr/>
          <p:nvPr/>
        </p:nvSpPr>
        <p:spPr>
          <a:xfrm>
            <a:off x="6346775" y="2997549"/>
            <a:ext cx="1995055" cy="21006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POGODBE ZA NEDOLOČEN ČAS</a:t>
            </a:r>
            <a:endParaRPr lang="sl-SI" dirty="0"/>
          </a:p>
        </p:txBody>
      </p:sp>
      <p:sp>
        <p:nvSpPr>
          <p:cNvPr id="8" name="Pravokotnik 7"/>
          <p:cNvSpPr/>
          <p:nvPr/>
        </p:nvSpPr>
        <p:spPr>
          <a:xfrm>
            <a:off x="2337759" y="3148642"/>
            <a:ext cx="1725283" cy="465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b="1" dirty="0" smtClean="0">
                <a:solidFill>
                  <a:srgbClr val="FF0000"/>
                </a:solidFill>
              </a:rPr>
              <a:t>PROŽNOST</a:t>
            </a:r>
            <a:endParaRPr lang="sl-SI" sz="2000" b="1" dirty="0">
              <a:solidFill>
                <a:srgbClr val="FF0000"/>
              </a:solidFill>
            </a:endParaRPr>
          </a:p>
        </p:txBody>
      </p:sp>
      <p:sp>
        <p:nvSpPr>
          <p:cNvPr id="9" name="Pravokotnik 8"/>
          <p:cNvSpPr/>
          <p:nvPr/>
        </p:nvSpPr>
        <p:spPr>
          <a:xfrm>
            <a:off x="6563742" y="3118209"/>
            <a:ext cx="1518249" cy="465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000" b="1" dirty="0" smtClean="0">
                <a:solidFill>
                  <a:srgbClr val="FF0000"/>
                </a:solidFill>
              </a:rPr>
              <a:t>TOGOST</a:t>
            </a:r>
            <a:endParaRPr lang="sl-SI" sz="2000" b="1" dirty="0">
              <a:solidFill>
                <a:srgbClr val="FF0000"/>
              </a:solidFill>
            </a:endParaRPr>
          </a:p>
        </p:txBody>
      </p:sp>
      <p:sp>
        <p:nvSpPr>
          <p:cNvPr id="10" name="Elipsa 9"/>
          <p:cNvSpPr/>
          <p:nvPr/>
        </p:nvSpPr>
        <p:spPr>
          <a:xfrm>
            <a:off x="569342" y="3036498"/>
            <a:ext cx="1573766" cy="16562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1400" dirty="0" smtClean="0"/>
              <a:t>študentsko, </a:t>
            </a:r>
          </a:p>
          <a:p>
            <a:pPr algn="ctr"/>
            <a:r>
              <a:rPr lang="sl-SI" sz="1400" dirty="0" smtClean="0"/>
              <a:t>pogodbeno delo,  fiktivni s</a:t>
            </a:r>
            <a:r>
              <a:rPr lang="sl-SI" sz="1600" dirty="0" smtClean="0"/>
              <a:t>p</a:t>
            </a:r>
            <a:endParaRPr lang="sl-SI" sz="1600" dirty="0"/>
          </a:p>
        </p:txBody>
      </p:sp>
      <p:sp>
        <p:nvSpPr>
          <p:cNvPr id="11" name="Elipsa 10"/>
          <p:cNvSpPr/>
          <p:nvPr/>
        </p:nvSpPr>
        <p:spPr>
          <a:xfrm>
            <a:off x="4615132" y="3200400"/>
            <a:ext cx="1587260" cy="138022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Strogo ločena svetova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42910" y="1000108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sl-SI" dirty="0" smtClean="0">
                <a:solidFill>
                  <a:schemeClr val="tx2"/>
                </a:solidFill>
              </a:rPr>
              <a:t>Cilji novega ZDR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pPr>
              <a:buFontTx/>
              <a:buChar char="-"/>
            </a:pPr>
            <a:r>
              <a:rPr lang="sl-SI" dirty="0" smtClean="0"/>
              <a:t>Zmanjšati delež začasnih zaposlitev</a:t>
            </a:r>
          </a:p>
          <a:p>
            <a:pPr lvl="1">
              <a:buFontTx/>
              <a:buChar char="-"/>
            </a:pPr>
            <a:r>
              <a:rPr lang="sl-SI" dirty="0" smtClean="0"/>
              <a:t>večja fleksibilnost pogodb za NDČ</a:t>
            </a:r>
          </a:p>
          <a:p>
            <a:pPr lvl="1">
              <a:buFontTx/>
              <a:buChar char="-"/>
            </a:pPr>
            <a:r>
              <a:rPr lang="sl-SI" dirty="0" smtClean="0"/>
              <a:t>finančna destimulacija pogodb za DČ</a:t>
            </a:r>
          </a:p>
          <a:p>
            <a:pPr>
              <a:buFontTx/>
              <a:buChar char="-"/>
            </a:pPr>
            <a:r>
              <a:rPr lang="sl-SI" dirty="0" smtClean="0"/>
              <a:t>Izboljšati zaposljivost starejših</a:t>
            </a:r>
          </a:p>
          <a:p>
            <a:pPr>
              <a:buFontTx/>
              <a:buChar char="-"/>
            </a:pPr>
            <a:r>
              <a:rPr lang="sl-SI" dirty="0" smtClean="0"/>
              <a:t>Zvišanje pravne varnosti zaposlenih</a:t>
            </a:r>
            <a:endParaRPr lang="sl-SI" dirty="0"/>
          </a:p>
          <a:p>
            <a:pPr>
              <a:buFontTx/>
              <a:buChar char="-"/>
            </a:pPr>
            <a:endParaRPr lang="sl-SI" dirty="0" smtClean="0"/>
          </a:p>
          <a:p>
            <a:pPr algn="ctr">
              <a:buNone/>
            </a:pPr>
            <a:r>
              <a:rPr lang="sl-SI" sz="3600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Doseči soglasje okrog ključnih rešitev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714348" y="642918"/>
            <a:ext cx="7772400" cy="1470025"/>
          </a:xfrm>
        </p:spPr>
        <p:txBody>
          <a:bodyPr/>
          <a:lstStyle/>
          <a:p>
            <a:r>
              <a:rPr lang="sl-SI" sz="3200" b="1" dirty="0" smtClean="0">
                <a:solidFill>
                  <a:srgbClr val="FF0000"/>
                </a:solidFill>
              </a:rPr>
              <a:t>CILJI REFORME TRGA DELA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1857364"/>
            <a:ext cx="8786874" cy="3781436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l-SI" sz="2400" dirty="0" smtClean="0">
                <a:solidFill>
                  <a:srgbClr val="898989"/>
                </a:solidFill>
              </a:rPr>
              <a:t>Celovita reforma trga dela v smeri koncepta varne prožnosti</a:t>
            </a:r>
          </a:p>
          <a:p>
            <a:pPr algn="l"/>
            <a:endParaRPr lang="sl-SI" sz="1600" dirty="0" smtClean="0">
              <a:solidFill>
                <a:schemeClr val="tx1"/>
              </a:solidFill>
            </a:endParaRPr>
          </a:p>
          <a:p>
            <a:pPr algn="l"/>
            <a:r>
              <a:rPr lang="sl-SI" sz="1600" dirty="0" smtClean="0">
                <a:solidFill>
                  <a:schemeClr val="tx1"/>
                </a:solidFill>
              </a:rPr>
              <a:t>     </a:t>
            </a:r>
            <a:r>
              <a:rPr lang="sl-SI" sz="1800" dirty="0" smtClean="0">
                <a:solidFill>
                  <a:schemeClr val="tx1"/>
                </a:solidFill>
              </a:rPr>
              <a:t>12 ukrepov                 17 ukrepov           9 ukrepov                 7 ukrepov                8 ukrepov</a:t>
            </a:r>
          </a:p>
        </p:txBody>
      </p:sp>
      <p:sp>
        <p:nvSpPr>
          <p:cNvPr id="4" name="Puščica dol 3"/>
          <p:cNvSpPr/>
          <p:nvPr/>
        </p:nvSpPr>
        <p:spPr>
          <a:xfrm>
            <a:off x="4429124" y="4500570"/>
            <a:ext cx="571504" cy="64294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2000232" y="5286388"/>
            <a:ext cx="5357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dirty="0" smtClean="0"/>
              <a:t> ZMANJŠANJE SEGMENTACIJE </a:t>
            </a:r>
          </a:p>
          <a:p>
            <a:pPr algn="ctr"/>
            <a:r>
              <a:rPr lang="sl-SI" dirty="0" smtClean="0"/>
              <a:t> POVEČANJE KONKURENČNOSTI </a:t>
            </a:r>
            <a:endParaRPr lang="sl-SI" dirty="0"/>
          </a:p>
        </p:txBody>
      </p:sp>
      <p:sp>
        <p:nvSpPr>
          <p:cNvPr id="6" name="Pravokotnik 5"/>
          <p:cNvSpPr/>
          <p:nvPr/>
        </p:nvSpPr>
        <p:spPr>
          <a:xfrm>
            <a:off x="285720" y="2928934"/>
            <a:ext cx="1500198" cy="12858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400" dirty="0" smtClean="0"/>
              <a:t>Poenostavitev postopkov v zvezi s sklenitvijo in odpovedjo PZ  ter zmanjšanje AO</a:t>
            </a:r>
            <a:endParaRPr lang="sl-SI" sz="1400" dirty="0"/>
          </a:p>
        </p:txBody>
      </p:sp>
      <p:sp>
        <p:nvSpPr>
          <p:cNvPr id="7" name="Pravokotnik 6"/>
          <p:cNvSpPr/>
          <p:nvPr/>
        </p:nvSpPr>
        <p:spPr>
          <a:xfrm>
            <a:off x="3857620" y="2928934"/>
            <a:ext cx="1500198" cy="12858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400" dirty="0" smtClean="0"/>
              <a:t>Zmanjšanje stroškov pri zaposlitvah za</a:t>
            </a:r>
          </a:p>
          <a:p>
            <a:pPr algn="ctr"/>
            <a:r>
              <a:rPr lang="sl-SI" sz="1400" dirty="0" smtClean="0"/>
              <a:t>NDČ </a:t>
            </a:r>
            <a:endParaRPr lang="sl-SI" sz="1400" dirty="0"/>
          </a:p>
        </p:txBody>
      </p:sp>
      <p:sp>
        <p:nvSpPr>
          <p:cNvPr id="8" name="Pravokotnik 7"/>
          <p:cNvSpPr/>
          <p:nvPr/>
        </p:nvSpPr>
        <p:spPr>
          <a:xfrm>
            <a:off x="5643570" y="2928934"/>
            <a:ext cx="1500198" cy="12858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400" dirty="0" smtClean="0"/>
              <a:t>Finančne destimulacije za uporabo pogodb za DČ </a:t>
            </a:r>
            <a:endParaRPr lang="sl-SI" sz="1400" dirty="0"/>
          </a:p>
        </p:txBody>
      </p:sp>
      <p:sp>
        <p:nvSpPr>
          <p:cNvPr id="9" name="Pravokotnik 8"/>
          <p:cNvSpPr/>
          <p:nvPr/>
        </p:nvSpPr>
        <p:spPr>
          <a:xfrm>
            <a:off x="7429520" y="2928934"/>
            <a:ext cx="1500198" cy="12858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1400" dirty="0" smtClean="0"/>
              <a:t>Povečanje pravne varnosti zaposlenih z namenom preprečevanja zlorab</a:t>
            </a:r>
            <a:endParaRPr lang="sl-SI" sz="1400" dirty="0"/>
          </a:p>
        </p:txBody>
      </p:sp>
      <p:sp>
        <p:nvSpPr>
          <p:cNvPr id="11" name="Pravokotnik 10"/>
          <p:cNvSpPr/>
          <p:nvPr/>
        </p:nvSpPr>
        <p:spPr>
          <a:xfrm>
            <a:off x="2071670" y="2928934"/>
            <a:ext cx="1500198" cy="12858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sl-SI" sz="1400" dirty="0" smtClean="0"/>
          </a:p>
          <a:p>
            <a:pPr algn="ctr"/>
            <a:r>
              <a:rPr lang="sl-SI" sz="1400" dirty="0" smtClean="0"/>
              <a:t>Povečanje fleksibilnosti trga dela in notranje fleksibilnosti</a:t>
            </a:r>
            <a:endParaRPr lang="sl-SI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484313"/>
            <a:ext cx="7200900" cy="48974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sl-SI" sz="2000" b="1" dirty="0" smtClean="0">
                <a:solidFill>
                  <a:srgbClr val="00529F"/>
                </a:solidFill>
              </a:rPr>
              <a:t>PREGLED UREDITEV ODPRAVNIN</a:t>
            </a:r>
            <a:endParaRPr lang="sl-SI" sz="2000" dirty="0" smtClean="0">
              <a:solidFill>
                <a:srgbClr val="00529F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>
                <a:schemeClr val="bg2"/>
              </a:buClr>
              <a:buFontTx/>
              <a:buNone/>
            </a:pPr>
            <a:endParaRPr lang="sl-SI" sz="2000" b="1" dirty="0" smtClean="0"/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>
                <a:schemeClr val="bg2"/>
              </a:buClr>
              <a:buFontTx/>
              <a:buAutoNum type="arabicPeriod"/>
            </a:pPr>
            <a:r>
              <a:rPr lang="sl-SI" sz="1400" b="1" dirty="0" smtClean="0"/>
              <a:t>Obvezna vključitev vseh zaposlenih </a:t>
            </a:r>
            <a:r>
              <a:rPr lang="sl-SI" sz="1400" b="1" dirty="0" err="1" smtClean="0"/>
              <a:t>vs</a:t>
            </a:r>
            <a:r>
              <a:rPr lang="sl-SI" sz="1400" b="1" dirty="0" smtClean="0"/>
              <a:t>. urejanje v kolektivnih pogodbah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>
                <a:schemeClr val="bg2"/>
              </a:buClr>
              <a:buFontTx/>
              <a:buAutoNum type="arabicPeriod"/>
            </a:pPr>
            <a:endParaRPr lang="sl-SI" sz="1400" b="1" dirty="0" smtClean="0"/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>
                <a:schemeClr val="bg2"/>
              </a:buClr>
              <a:buFontTx/>
              <a:buAutoNum type="arabicPeriod"/>
            </a:pPr>
            <a:r>
              <a:rPr lang="sl-SI" sz="1400" b="1" dirty="0" smtClean="0"/>
              <a:t>Izjeme za določene sektorje, kategorije zaposlenih ali manjša podjetja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>
                <a:schemeClr val="bg2"/>
              </a:buClr>
              <a:buFontTx/>
              <a:buAutoNum type="arabicPeriod"/>
            </a:pPr>
            <a:endParaRPr lang="sl-SI" sz="1400" b="1" dirty="0" smtClean="0"/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Clr>
                <a:schemeClr val="bg2"/>
              </a:buClr>
              <a:buFontTx/>
              <a:buAutoNum type="arabicPeriod" startAt="3"/>
            </a:pPr>
            <a:r>
              <a:rPr lang="sl-SI" sz="1400" b="1" dirty="0" smtClean="0"/>
              <a:t>Kriteriji za upravičenost do odpravnine:</a:t>
            </a:r>
          </a:p>
          <a:p>
            <a:pPr eaLnBrk="1" hangingPunct="1">
              <a:lnSpc>
                <a:spcPct val="110000"/>
              </a:lnSpc>
            </a:pPr>
            <a:r>
              <a:rPr lang="sl-SI" sz="1400" dirty="0" smtClean="0"/>
              <a:t>RAZLOG ZA ODPOVED POGODBE O ZAPOSLITVI</a:t>
            </a:r>
            <a:endParaRPr lang="sl-SI" sz="14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110000"/>
              </a:lnSpc>
            </a:pPr>
            <a:r>
              <a:rPr lang="sl-SI" sz="1400" dirty="0" smtClean="0">
                <a:solidFill>
                  <a:srgbClr val="000000"/>
                </a:solidFill>
              </a:rPr>
              <a:t>MINIMALNO OBDOBJE ZAPOSLITVE</a:t>
            </a:r>
          </a:p>
          <a:p>
            <a:pPr eaLnBrk="1" hangingPunct="1">
              <a:lnSpc>
                <a:spcPct val="110000"/>
              </a:lnSpc>
            </a:pPr>
            <a:endParaRPr lang="sl-SI" sz="14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110000"/>
              </a:lnSpc>
              <a:buFontTx/>
              <a:buNone/>
            </a:pPr>
            <a:r>
              <a:rPr lang="sl-SI" sz="1400" b="1" dirty="0" smtClean="0"/>
              <a:t>4. 	Možne oblike financiranja odpravnin</a:t>
            </a:r>
          </a:p>
          <a:p>
            <a:pPr eaLnBrk="1" hangingPunct="1">
              <a:lnSpc>
                <a:spcPct val="110000"/>
              </a:lnSpc>
            </a:pPr>
            <a:r>
              <a:rPr lang="sl-SI" sz="1400" dirty="0" smtClean="0">
                <a:solidFill>
                  <a:srgbClr val="000000"/>
                </a:solidFill>
              </a:rPr>
              <a:t>SISTEM VNAPREJ DOLOČENIH PRAVIC</a:t>
            </a:r>
          </a:p>
          <a:p>
            <a:pPr eaLnBrk="1" hangingPunct="1">
              <a:lnSpc>
                <a:spcPct val="110000"/>
              </a:lnSpc>
            </a:pPr>
            <a:r>
              <a:rPr lang="sl-SI" sz="1400" dirty="0" smtClean="0">
                <a:solidFill>
                  <a:srgbClr val="000000"/>
                </a:solidFill>
              </a:rPr>
              <a:t>SISTEM VNAPREJ DOLOČENIH PRISPEVKOV</a:t>
            </a:r>
          </a:p>
          <a:p>
            <a:pPr eaLnBrk="1" hangingPunct="1">
              <a:lnSpc>
                <a:spcPct val="110000"/>
              </a:lnSpc>
            </a:pPr>
            <a:endParaRPr lang="sl-SI" sz="14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110000"/>
              </a:lnSpc>
              <a:buFontTx/>
              <a:buAutoNum type="arabicPeriod" startAt="5"/>
            </a:pPr>
            <a:r>
              <a:rPr lang="sl-SI" sz="1400" b="1" dirty="0" smtClean="0">
                <a:solidFill>
                  <a:srgbClr val="000000"/>
                </a:solidFill>
              </a:rPr>
              <a:t>Vir financiranja</a:t>
            </a:r>
          </a:p>
          <a:p>
            <a:pPr eaLnBrk="1" hangingPunct="1">
              <a:lnSpc>
                <a:spcPct val="110000"/>
              </a:lnSpc>
            </a:pPr>
            <a:r>
              <a:rPr lang="sl-SI" sz="1400" dirty="0" smtClean="0">
                <a:solidFill>
                  <a:srgbClr val="000000"/>
                </a:solidFill>
              </a:rPr>
              <a:t>DELODAJALEC</a:t>
            </a:r>
          </a:p>
          <a:p>
            <a:pPr eaLnBrk="1" hangingPunct="1">
              <a:lnSpc>
                <a:spcPct val="110000"/>
              </a:lnSpc>
            </a:pPr>
            <a:r>
              <a:rPr lang="sl-SI" sz="1400" dirty="0" smtClean="0">
                <a:solidFill>
                  <a:srgbClr val="000000"/>
                </a:solidFill>
              </a:rPr>
              <a:t>VLADA (masovna odpuščanja, davčne ugodnosti)</a:t>
            </a:r>
          </a:p>
          <a:p>
            <a:pPr eaLnBrk="1" hangingPunct="1">
              <a:lnSpc>
                <a:spcPct val="110000"/>
              </a:lnSpc>
              <a:buFontTx/>
              <a:buAutoNum type="arabicPeriod" startAt="5"/>
            </a:pPr>
            <a:endParaRPr lang="sl-SI" sz="1400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110000"/>
              </a:lnSpc>
              <a:buFontTx/>
              <a:buAutoNum type="arabicPeriod" startAt="4"/>
            </a:pPr>
            <a:endParaRPr lang="sl-SI" sz="1400" b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DDSZ_predstavitev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DU 2010">
      <a:dk1>
        <a:srgbClr val="999999"/>
      </a:dk1>
      <a:lt1>
        <a:sysClr val="window" lastClr="FFFFFF"/>
      </a:lt1>
      <a:dk2>
        <a:srgbClr val="000000"/>
      </a:dk2>
      <a:lt2>
        <a:srgbClr val="D8D8D8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MDDSZ_predstavitev PPT</Template>
  <TotalTime>10</TotalTime>
  <Words>683</Words>
  <Application>Microsoft Office PowerPoint</Application>
  <PresentationFormat>Diaprojekcija na zaslonu (4:3)</PresentationFormat>
  <Paragraphs>179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Naslovi diapozitivov</vt:lpstr>
      </vt:variant>
      <vt:variant>
        <vt:i4>17</vt:i4>
      </vt:variant>
    </vt:vector>
  </HeadingPairs>
  <TitlesOfParts>
    <vt:vector size="19" baseType="lpstr">
      <vt:lpstr>MDDSZ_predstavitev PPT</vt:lpstr>
      <vt:lpstr>Custom Design</vt:lpstr>
      <vt:lpstr>Diapozitiv 1</vt:lpstr>
      <vt:lpstr>Izzivi trga dela v R Sloveniji</vt:lpstr>
      <vt:lpstr>Diapozitiv 3</vt:lpstr>
      <vt:lpstr>Izzivi trga dela v R Sloveniji</vt:lpstr>
      <vt:lpstr>Pomanjkljivosti</vt:lpstr>
      <vt:lpstr>Dualizem na trgu dela</vt:lpstr>
      <vt:lpstr>Cilji novega ZDR</vt:lpstr>
      <vt:lpstr>CILJI REFORME TRGA DELA</vt:lpstr>
      <vt:lpstr>Diapozitiv 9</vt:lpstr>
      <vt:lpstr>Diapozitiv 10</vt:lpstr>
      <vt:lpstr>Diapozitiv 11</vt:lpstr>
      <vt:lpstr>Diapozitiv 12</vt:lpstr>
      <vt:lpstr>Diapozitiv 13</vt:lpstr>
      <vt:lpstr>Diapozitiv 14</vt:lpstr>
      <vt:lpstr>Učinki ZDR-1</vt:lpstr>
      <vt:lpstr>Ocena učinkov ZDR-1</vt:lpstr>
      <vt:lpstr>Diapozitiv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md168</dc:creator>
  <cp:lastModifiedBy>md275</cp:lastModifiedBy>
  <cp:revision>6</cp:revision>
  <dcterms:created xsi:type="dcterms:W3CDTF">2013-06-06T11:56:35Z</dcterms:created>
  <dcterms:modified xsi:type="dcterms:W3CDTF">2013-06-20T08:57:31Z</dcterms:modified>
</cp:coreProperties>
</file>